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448" r:id="rId4"/>
    <p:sldId id="453" r:id="rId5"/>
    <p:sldId id="489" r:id="rId6"/>
    <p:sldId id="488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499" r:id="rId17"/>
    <p:sldId id="500" r:id="rId18"/>
    <p:sldId id="516" r:id="rId19"/>
    <p:sldId id="502" r:id="rId20"/>
    <p:sldId id="503" r:id="rId21"/>
    <p:sldId id="504" r:id="rId22"/>
    <p:sldId id="505" r:id="rId23"/>
    <p:sldId id="507" r:id="rId24"/>
    <p:sldId id="508" r:id="rId25"/>
    <p:sldId id="517" r:id="rId26"/>
    <p:sldId id="506" r:id="rId27"/>
    <p:sldId id="510" r:id="rId28"/>
    <p:sldId id="511" r:id="rId29"/>
    <p:sldId id="512" r:id="rId30"/>
    <p:sldId id="514" r:id="rId31"/>
    <p:sldId id="515" r:id="rId32"/>
    <p:sldId id="513" r:id="rId33"/>
    <p:sldId id="45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晓" initials="黄晓" lastIdx="1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 autoAdjust="0"/>
    <p:restoredTop sz="91769" autoAdjust="0"/>
  </p:normalViewPr>
  <p:slideViewPr>
    <p:cSldViewPr snapToGrid="0">
      <p:cViewPr varScale="1">
        <p:scale>
          <a:sx n="117" d="100"/>
          <a:sy n="117" d="100"/>
        </p:scale>
        <p:origin x="2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67070-74C3-45E8-9BF2-BF6EDDC6285C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611AC-4254-4DF0-AB27-33BD40BA97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293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36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45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367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163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204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182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82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150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169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87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358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647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801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406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007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79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327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958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034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312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222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939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90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50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45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002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190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6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739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88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A7618-506D-47E0-8292-4FEB1F3825A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29A0B5-0824-45B4-89D9-E541E7346A5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0919A9-C2E4-4626-AE07-2D5B9A632E0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6F560B-C28C-42ED-90BC-D65EC6A232CA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FE00DA-22E1-401F-94DF-FCE00140F255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F532BB-FD2D-4A60-9F4D-B1B03F62A657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1A657-D0C7-4EED-BDB4-C6790B97110C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EF87C-7312-4F1F-959E-10FCBDB1899E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D1689-EA83-42F1-AD2B-B6E778EED88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1C6BBF-3487-4342-8FE1-A3A9D455258F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9EDA94-B4B3-48F0-B457-FE77D68BF1B9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3DC48-AC4A-4B70-8D40-62CA18B5983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noProof="1"/>
            </a:lvl1pPr>
          </a:lstStyle>
          <a:p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noProof="1"/>
            </a:lvl1pPr>
          </a:lstStyle>
          <a:p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fld id="{2CBEDC8A-CF73-47FE-BE50-1C10F96D6094}" type="slidenum">
              <a:rPr lang="en-US" altLang="zh-CN"/>
              <a:t>‹#›</a:t>
            </a:fld>
            <a:endParaRPr lang="zh-CN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qinceli@hit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tiff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tiff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.pn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tiff"/><Relationship Id="rId5" Type="http://schemas.openxmlformats.org/officeDocument/2006/relationships/image" Target="../media/image6.tif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tif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E018AE-CC1B-4D76-853E-12E5BACF0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2192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Lecture 5: </a:t>
            </a:r>
            <a:br>
              <a:rPr lang="en-US" sz="5400" dirty="0">
                <a:latin typeface="+mn-lt"/>
              </a:rPr>
            </a:br>
            <a:r>
              <a:rPr lang="en-US" sz="4800" dirty="0">
                <a:latin typeface="+mn-lt"/>
              </a:rPr>
              <a:t>Finding Features</a:t>
            </a:r>
            <a:endParaRPr lang="en-US" sz="54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052A08D-699A-5248-824A-A50526CD1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1" y="3429000"/>
            <a:ext cx="767117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Harbin Institute of Technology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Shenzhen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Jingyong </a:t>
            </a:r>
            <a:r>
              <a:rPr lang="en-US" altLang="zh-CN" sz="2800" dirty="0" err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Su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  <a:hlinkClick r:id="rId4"/>
              </a:rPr>
              <a:t>sujingyong@hit.edu.cn</a:t>
            </a:r>
            <a:endParaRPr lang="en-US" altLang="zh-CN" sz="2800" b="1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Common Requirements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15">
            <a:extLst>
              <a:ext uri="{FF2B5EF4-FFF2-40B4-BE49-F238E27FC236}">
                <a16:creationId xmlns:a16="http://schemas.microsoft.com/office/drawing/2014/main" id="{0F53500A-67E8-044D-9404-6703E1CE937A}"/>
              </a:ext>
            </a:extLst>
          </p:cNvPr>
          <p:cNvSpPr txBox="1"/>
          <p:nvPr/>
        </p:nvSpPr>
        <p:spPr>
          <a:xfrm>
            <a:off x="532672" y="895421"/>
            <a:ext cx="8078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•Problem 1:</a:t>
            </a:r>
          </a:p>
          <a:p>
            <a:pPr lvl="1"/>
            <a:r>
              <a:rPr lang="en-US" sz="2400" dirty="0"/>
              <a:t>–Detect the same point independently in both images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D3B82C-57AF-F448-880F-6B5E7AC04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" y="1846038"/>
            <a:ext cx="9055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Common Requirements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15">
            <a:extLst>
              <a:ext uri="{FF2B5EF4-FFF2-40B4-BE49-F238E27FC236}">
                <a16:creationId xmlns:a16="http://schemas.microsoft.com/office/drawing/2014/main" id="{0F53500A-67E8-044D-9404-6703E1CE937A}"/>
              </a:ext>
            </a:extLst>
          </p:cNvPr>
          <p:cNvSpPr txBox="1"/>
          <p:nvPr/>
        </p:nvSpPr>
        <p:spPr>
          <a:xfrm>
            <a:off x="550768" y="845373"/>
            <a:ext cx="86011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•Problem 1:</a:t>
            </a:r>
          </a:p>
          <a:p>
            <a:pPr lvl="1"/>
            <a:r>
              <a:rPr lang="en-US" sz="2400" dirty="0"/>
              <a:t>–Detect the same point independently in both images</a:t>
            </a:r>
          </a:p>
          <a:p>
            <a:endParaRPr lang="en-US" sz="2400" dirty="0"/>
          </a:p>
          <a:p>
            <a:r>
              <a:rPr lang="en-US" sz="2400" dirty="0"/>
              <a:t>•Problem 2:</a:t>
            </a:r>
          </a:p>
          <a:p>
            <a:pPr lvl="1"/>
            <a:r>
              <a:rPr lang="en-US" sz="2400" dirty="0"/>
              <a:t>–For each point correctly recognize the corresponding one</a:t>
            </a:r>
          </a:p>
          <a:p>
            <a:pPr lvl="1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51A30-E8EE-B544-ACA5-4A4C5AD38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09160"/>
            <a:ext cx="9144000" cy="32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8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886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Feature Invariances: Geometric Transformations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B50742-935B-664B-89E6-D61853D34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857" y="1046522"/>
            <a:ext cx="6640286" cy="44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886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Levels of Geometric Invariance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200B05-9E8C-484E-93B4-07523E40D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5808"/>
            <a:ext cx="9144000" cy="3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Feature Invariances: Photometric Transformations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C391A7-B942-F24B-815A-15129909E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74" y="922150"/>
            <a:ext cx="24384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C3942-2778-A640-8DAD-B272B8A09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597" y="2044455"/>
            <a:ext cx="24384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E10FE-7957-164F-8B71-F95AC1862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9659" y="3374665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0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886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Requirements</a:t>
            </a:r>
            <a:r>
              <a:rPr lang="en-US" sz="3200" dirty="0">
                <a:latin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for Local Features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24D1F2-ED67-754A-BDC7-A087FEABE715}"/>
              </a:ext>
            </a:extLst>
          </p:cNvPr>
          <p:cNvSpPr/>
          <p:nvPr/>
        </p:nvSpPr>
        <p:spPr>
          <a:xfrm>
            <a:off x="195943" y="889844"/>
            <a:ext cx="89480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Region extraction needs to be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repeatable </a:t>
            </a:r>
            <a:r>
              <a:rPr lang="en-US" sz="2400" dirty="0">
                <a:latin typeface="Calibri" panose="020F0502020204030204" pitchFamily="34" charset="0"/>
              </a:rPr>
              <a:t>and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accurate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–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Invariant </a:t>
            </a:r>
            <a:r>
              <a:rPr lang="en-US" sz="2400" dirty="0">
                <a:latin typeface="Calibri" panose="020F0502020204030204" pitchFamily="34" charset="0"/>
              </a:rPr>
              <a:t>to translation, rotation, scale changes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–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Robust </a:t>
            </a:r>
            <a:r>
              <a:rPr lang="en-US" sz="2400" dirty="0">
                <a:latin typeface="Calibri" panose="020F0502020204030204" pitchFamily="34" charset="0"/>
              </a:rPr>
              <a:t>or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covariant </a:t>
            </a:r>
            <a:r>
              <a:rPr lang="en-US" sz="2400" dirty="0">
                <a:latin typeface="Calibri" panose="020F0502020204030204" pitchFamily="34" charset="0"/>
              </a:rPr>
              <a:t>to out-of-plane (affine) transformations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–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Robust </a:t>
            </a:r>
            <a:r>
              <a:rPr lang="en-US" sz="2400" dirty="0">
                <a:latin typeface="Calibri" panose="020F0502020204030204" pitchFamily="34" charset="0"/>
              </a:rPr>
              <a:t>to lighting variations, noise, blur, quantization</a:t>
            </a: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•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Locality</a:t>
            </a:r>
            <a:r>
              <a:rPr lang="en-US" sz="2400" dirty="0">
                <a:latin typeface="Calibri" panose="020F0502020204030204" pitchFamily="34" charset="0"/>
              </a:rPr>
              <a:t>: Features are local, therefore robust to occlusion and clutter.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•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Quantity</a:t>
            </a:r>
            <a:r>
              <a:rPr lang="en-US" sz="2400" dirty="0">
                <a:latin typeface="Calibri" panose="020F0502020204030204" pitchFamily="34" charset="0"/>
              </a:rPr>
              <a:t>: We need a sufficient number of regions to cover the object.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•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Distinctiveness</a:t>
            </a:r>
            <a:r>
              <a:rPr lang="en-US" sz="2400" dirty="0">
                <a:latin typeface="Calibri" panose="020F0502020204030204" pitchFamily="34" charset="0"/>
              </a:rPr>
              <a:t>: The regions should contain “interesting” structure.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•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Efficiency</a:t>
            </a:r>
            <a:r>
              <a:rPr lang="en-US" sz="2400" dirty="0">
                <a:latin typeface="Calibri" panose="020F0502020204030204" pitchFamily="34" charset="0"/>
              </a:rPr>
              <a:t>: Close to real-time performance.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6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8862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Many Existing Feature Detectors Available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24D1F2-ED67-754A-BDC7-A087FEABE715}"/>
              </a:ext>
            </a:extLst>
          </p:cNvPr>
          <p:cNvSpPr/>
          <p:nvPr/>
        </p:nvSpPr>
        <p:spPr>
          <a:xfrm>
            <a:off x="195943" y="1085788"/>
            <a:ext cx="89480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•Hessian &amp; Harris                    [Beaudet ‘78], [Harris ‘88]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•Laplacian,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[Lindeberg‘98], [Lowe ‘99]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•Harris-/Hessian-Laplace       [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Mikolajczyk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&amp; Schmid ‘01]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•Harris-/Hessian-Affine          [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Mikolajczyk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&amp; Schmid ‘04]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•EBR and IBR                            [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Tuytelaars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&amp; Van Gool ‘04]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•MSER                                       [Matas‘02]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•Salient Regions                      [Kadir &amp; Brady ‘01] 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•Others…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Those detectors have become a basic building block for many applications in Computer Vision.</a:t>
            </a:r>
          </a:p>
          <a:p>
            <a:endParaRPr 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73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609" y="1621133"/>
            <a:ext cx="7786909" cy="358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Local invariant features</a:t>
            </a:r>
          </a:p>
          <a:p>
            <a:pPr marL="127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    – Motivation</a:t>
            </a:r>
          </a:p>
          <a:p>
            <a:pPr marL="127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    – Requirements, invariances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2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 err="1"/>
              <a:t>Keypoint</a:t>
            </a:r>
            <a:r>
              <a:rPr lang="en-US" sz="3200" dirty="0"/>
              <a:t> Localization</a:t>
            </a:r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r>
              <a:rPr lang="en-US" sz="3200" dirty="0"/>
              <a:t> – Harris corner detector</a:t>
            </a:r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Scale Invariant </a:t>
            </a:r>
            <a:r>
              <a:rPr lang="en-US" sz="3200" dirty="0" err="1">
                <a:solidFill>
                  <a:schemeClr val="bg2">
                    <a:lumMod val="75000"/>
                  </a:schemeClr>
                </a:solidFill>
              </a:rPr>
              <a:t>Keypoint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Detection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90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 err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Keypoint</a:t>
            </a: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Localization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142EE-4942-3844-B044-D27BB7E07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478" y="1550576"/>
            <a:ext cx="4516734" cy="33659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A57E7-EB3A-954D-9A69-D2AB799271A1}"/>
              </a:ext>
            </a:extLst>
          </p:cNvPr>
          <p:cNvSpPr/>
          <p:nvPr/>
        </p:nvSpPr>
        <p:spPr>
          <a:xfrm>
            <a:off x="0" y="1710069"/>
            <a:ext cx="410981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Goals: 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Repeatable detection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Precise localization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Interesting content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Solution: 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 </a:t>
            </a:r>
            <a:r>
              <a:rPr lang="en-US" sz="2400" dirty="0">
                <a:latin typeface="Calibri" panose="020F0502020204030204" pitchFamily="34" charset="0"/>
              </a:rPr>
              <a:t>Look for two-dimensional signal changes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63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Finding Corners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A57E7-EB3A-954D-9A69-D2AB799271A1}"/>
              </a:ext>
            </a:extLst>
          </p:cNvPr>
          <p:cNvSpPr/>
          <p:nvPr/>
        </p:nvSpPr>
        <p:spPr>
          <a:xfrm>
            <a:off x="623887" y="3891036"/>
            <a:ext cx="8389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•Key property: 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–In the region around a corner, the image gradient has two or more dominant directions</a:t>
            </a:r>
          </a:p>
          <a:p>
            <a:r>
              <a:rPr lang="en-US" sz="2400" dirty="0">
                <a:latin typeface="Calibri" panose="020F0502020204030204" pitchFamily="34" charset="0"/>
              </a:rPr>
              <a:t>•Corners are </a:t>
            </a:r>
            <a:r>
              <a:rPr lang="en-US" sz="2400" b="1" i="1" dirty="0">
                <a:latin typeface="Calibri" panose="020F0502020204030204" pitchFamily="34" charset="0"/>
              </a:rPr>
              <a:t>repeatable</a:t>
            </a:r>
            <a:r>
              <a:rPr lang="en-US" sz="2400" dirty="0">
                <a:latin typeface="Calibri" panose="020F0502020204030204" pitchFamily="34" charset="0"/>
              </a:rPr>
              <a:t> and </a:t>
            </a:r>
            <a:r>
              <a:rPr lang="en-US" sz="2400" b="1" i="1" dirty="0">
                <a:latin typeface="Calibri" panose="020F0502020204030204" pitchFamily="34" charset="0"/>
              </a:rPr>
              <a:t>distinctive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41707-6F5C-B141-899B-EA94E69AC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3" y="971862"/>
            <a:ext cx="7512702" cy="27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9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609" y="1621133"/>
            <a:ext cx="7786909" cy="3615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Local invariant features</a:t>
            </a:r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r>
              <a:rPr lang="en-US" sz="3200" dirty="0">
                <a:latin typeface="Helvetica" pitchFamily="2" charset="0"/>
              </a:rPr>
              <a:t> – </a:t>
            </a:r>
            <a:r>
              <a:rPr lang="en-US" sz="3200" dirty="0"/>
              <a:t>Motivation</a:t>
            </a:r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r>
              <a:rPr lang="en-US" sz="3200" dirty="0">
                <a:latin typeface="Helvetica" pitchFamily="2" charset="0"/>
              </a:rPr>
              <a:t> – </a:t>
            </a:r>
            <a:r>
              <a:rPr lang="en-US" sz="3200" dirty="0"/>
              <a:t>Requirements, invariances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 err="1"/>
              <a:t>Keypoint</a:t>
            </a:r>
            <a:r>
              <a:rPr lang="en-US" sz="3600" dirty="0"/>
              <a:t> Localization</a:t>
            </a:r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r>
              <a:rPr lang="en-US" sz="3200" dirty="0">
                <a:latin typeface="Helvetica" pitchFamily="2" charset="0"/>
              </a:rPr>
              <a:t> – </a:t>
            </a:r>
            <a:r>
              <a:rPr lang="en-US" sz="3200" dirty="0"/>
              <a:t>Harris corner detector</a:t>
            </a:r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endParaRPr lang="en-US" sz="3200" dirty="0"/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Scale Invariant </a:t>
            </a:r>
            <a:r>
              <a:rPr lang="en-US" sz="3600" dirty="0" err="1"/>
              <a:t>Keypoint</a:t>
            </a:r>
            <a:r>
              <a:rPr lang="en-US" sz="3600" dirty="0"/>
              <a:t> Detection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3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Corners as Distinctive Interest Points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A57E7-EB3A-954D-9A69-D2AB799271A1}"/>
              </a:ext>
            </a:extLst>
          </p:cNvPr>
          <p:cNvSpPr/>
          <p:nvPr/>
        </p:nvSpPr>
        <p:spPr>
          <a:xfrm>
            <a:off x="377257" y="785326"/>
            <a:ext cx="87635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•Design criteria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–We should easily recognize the corner point by looking through a small window (locality)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–Shifting the window in any direction should give a large change in intensity (good localization)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DC582-3DEF-A140-B775-0BA9A21E8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65" y="2750497"/>
            <a:ext cx="7622269" cy="32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Harris Detector: Example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843EA1-E13A-4C40-B87A-CD6835E2E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771" y="1138991"/>
            <a:ext cx="6540500" cy="42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Harris Detector: Example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2D9D1-32E0-B548-94CE-6CA7C0354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14" y="1023256"/>
            <a:ext cx="3634922" cy="3634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792D98-C407-684B-8FDB-35DBA34E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274" y="1023256"/>
            <a:ext cx="3634922" cy="3649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846772-79F5-9948-8B9A-0315698406F9}"/>
              </a:ext>
            </a:extLst>
          </p:cNvPr>
          <p:cNvSpPr/>
          <p:nvPr/>
        </p:nvSpPr>
        <p:spPr>
          <a:xfrm>
            <a:off x="636814" y="4920469"/>
            <a:ext cx="7516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Results are well suited for finding stereo correspondences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14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Harris Detector </a:t>
            </a:r>
          </a:p>
          <a:p>
            <a:r>
              <a:rPr 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– </a:t>
            </a:r>
            <a:r>
              <a:rPr lang="en-US" sz="3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Not Invariant </a:t>
            </a:r>
            <a:r>
              <a:rPr 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to Image Scale 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3C93F-F809-4F45-9A5C-46C9F4352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88" y="1644947"/>
            <a:ext cx="7641771" cy="356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834" y="1629533"/>
            <a:ext cx="7576457" cy="3598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Local invariant features</a:t>
            </a:r>
          </a:p>
          <a:p>
            <a:pPr marL="127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    – Motivation</a:t>
            </a:r>
          </a:p>
          <a:p>
            <a:pPr marL="127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    – Requirements, invariances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2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 err="1">
                <a:solidFill>
                  <a:schemeClr val="bg2">
                    <a:lumMod val="75000"/>
                  </a:schemeClr>
                </a:solidFill>
              </a:rPr>
              <a:t>Keypoint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Localization</a:t>
            </a:r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– Harris corner detector</a:t>
            </a:r>
          </a:p>
          <a:p>
            <a:pPr marL="469900" marR="523875" lvl="1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tabLst>
                <a:tab pos="355600" algn="l"/>
              </a:tabLst>
            </a:pP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200" dirty="0"/>
              <a:t>Scale Invariant </a:t>
            </a:r>
            <a:r>
              <a:rPr lang="en-US" sz="3200" dirty="0" err="1"/>
              <a:t>Keypoint</a:t>
            </a:r>
            <a:r>
              <a:rPr lang="en-US" sz="3200" dirty="0"/>
              <a:t> Detection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50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Does Scale Matter?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A57E7-EB3A-954D-9A69-D2AB799271A1}"/>
              </a:ext>
            </a:extLst>
          </p:cNvPr>
          <p:cNvSpPr/>
          <p:nvPr/>
        </p:nvSpPr>
        <p:spPr>
          <a:xfrm>
            <a:off x="253772" y="941008"/>
            <a:ext cx="8389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•For feature matching, it is important to estimate the size of the neighborhood that can lead to best matching between images of different scale.</a:t>
            </a:r>
            <a:endParaRPr lang="en-US" sz="2400" b="1" i="1" dirty="0"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6803F-7566-7D4E-A306-CB84BCFEE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395" y="2141337"/>
            <a:ext cx="5255758" cy="37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5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Scale Invariant Detection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A57E7-EB3A-954D-9A69-D2AB799271A1}"/>
              </a:ext>
            </a:extLst>
          </p:cNvPr>
          <p:cNvSpPr/>
          <p:nvPr/>
        </p:nvSpPr>
        <p:spPr>
          <a:xfrm>
            <a:off x="253772" y="941008"/>
            <a:ext cx="87378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•Consider regions (e.g. circles) of different sizes around a point</a:t>
            </a:r>
          </a:p>
          <a:p>
            <a:r>
              <a:rPr lang="en-US" sz="2400" dirty="0">
                <a:latin typeface="Calibri" panose="020F0502020204030204" pitchFamily="34" charset="0"/>
              </a:rPr>
              <a:t>•What region size do we choose, so that the regions look the same in both images?</a:t>
            </a:r>
          </a:p>
          <a:p>
            <a:endParaRPr lang="en-US" sz="2400" b="1" i="1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0BA31-F4FB-7A41-8FB3-FE0B09EBB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435" y="2349304"/>
            <a:ext cx="7435255" cy="33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Scale Invariant Detection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A57E7-EB3A-954D-9A69-D2AB799271A1}"/>
              </a:ext>
            </a:extLst>
          </p:cNvPr>
          <p:cNvSpPr/>
          <p:nvPr/>
        </p:nvSpPr>
        <p:spPr>
          <a:xfrm>
            <a:off x="3396" y="941008"/>
            <a:ext cx="92603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•Problem: How do we choose region sizes </a:t>
            </a:r>
            <a:r>
              <a:rPr lang="en-US" sz="2400" b="1" i="1" dirty="0">
                <a:latin typeface="Calibri" panose="020F0502020204030204" pitchFamily="34" charset="0"/>
              </a:rPr>
              <a:t>independently </a:t>
            </a:r>
            <a:r>
              <a:rPr lang="en-US" sz="2400" dirty="0">
                <a:latin typeface="Calibri" panose="020F0502020204030204" pitchFamily="34" charset="0"/>
              </a:rPr>
              <a:t>in each image?</a:t>
            </a:r>
          </a:p>
          <a:p>
            <a:endParaRPr lang="en-US" sz="2400" b="1" i="1" dirty="0"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CAF4D-7DDE-0249-A92B-18EF86B2A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283" y="1579760"/>
            <a:ext cx="7184571" cy="44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Scale Invariant Detection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A57E7-EB3A-954D-9A69-D2AB799271A1}"/>
              </a:ext>
            </a:extLst>
          </p:cNvPr>
          <p:cNvSpPr/>
          <p:nvPr/>
        </p:nvSpPr>
        <p:spPr>
          <a:xfrm>
            <a:off x="3396" y="941008"/>
            <a:ext cx="92603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•Solution: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–Design a function on the region (circle), which is “scale invariant”: has the same value for corresponding regions, even if they are at different scales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</a:rPr>
              <a:t>• Example: average intensity. For corresponding regions (even of different sizes) it will be the same.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–Given a point in one image, we can think of it as a function of region size (circle radius)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C6E8E-00E2-FB47-BAAC-0D64FBECF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38" y="3960977"/>
            <a:ext cx="9144000" cy="20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5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Scale Invariant Detection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A57E7-EB3A-954D-9A69-D2AB799271A1}"/>
              </a:ext>
            </a:extLst>
          </p:cNvPr>
          <p:cNvSpPr/>
          <p:nvPr/>
        </p:nvSpPr>
        <p:spPr>
          <a:xfrm>
            <a:off x="3396" y="941008"/>
            <a:ext cx="9143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•Common approach: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–Take a local maximum of this function</a:t>
            </a: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•Important: this scale invariant region size is found in each image independently!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•Observation: region size, for which the maximum is achieved, should be co-variant with image scale.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C0C60A-2156-D744-8AF7-D02D3B05D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87996"/>
            <a:ext cx="9144000" cy="20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8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Image matching: a challenging problem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661477-5A3A-440A-A071-5C39CC09F55B}"/>
              </a:ext>
            </a:extLst>
          </p:cNvPr>
          <p:cNvSpPr txBox="1"/>
          <p:nvPr/>
        </p:nvSpPr>
        <p:spPr>
          <a:xfrm>
            <a:off x="1005020" y="3980197"/>
            <a:ext cx="14492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Template</a:t>
            </a:r>
            <a:endParaRPr lang="zh-CN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A2DB9-E14A-194B-94E8-23C4A7092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26" y="1600484"/>
            <a:ext cx="2566306" cy="2356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6A6CA3-4E21-2147-A45C-A41CB4CEC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264" y="1404258"/>
            <a:ext cx="5253422" cy="3496809"/>
          </a:xfrm>
          <a:prstGeom prst="rect">
            <a:avLst/>
          </a:prstGeom>
        </p:spPr>
      </p:pic>
      <p:sp>
        <p:nvSpPr>
          <p:cNvPr id="17" name="文本框 15">
            <a:extLst>
              <a:ext uri="{FF2B5EF4-FFF2-40B4-BE49-F238E27FC236}">
                <a16:creationId xmlns:a16="http://schemas.microsoft.com/office/drawing/2014/main" id="{5DD499D6-92C0-E04C-97BD-3BA8C596A56C}"/>
              </a:ext>
            </a:extLst>
          </p:cNvPr>
          <p:cNvSpPr txBox="1"/>
          <p:nvPr/>
        </p:nvSpPr>
        <p:spPr>
          <a:xfrm>
            <a:off x="5767975" y="4901067"/>
            <a:ext cx="235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Query image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299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Scale Invariant Detection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A57E7-EB3A-954D-9A69-D2AB799271A1}"/>
              </a:ext>
            </a:extLst>
          </p:cNvPr>
          <p:cNvSpPr/>
          <p:nvPr/>
        </p:nvSpPr>
        <p:spPr>
          <a:xfrm>
            <a:off x="3397" y="941008"/>
            <a:ext cx="86725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 A “good” function for scale selection has one stable sharp peak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• For usual images: a good function would be one which responds to contrast (sharp local intensity change)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8C71E-7A0B-604C-9D9F-8AC9F6F0F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38" y="1746504"/>
            <a:ext cx="9144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Scale Invariant Detection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A57E7-EB3A-954D-9A69-D2AB799271A1}"/>
              </a:ext>
            </a:extLst>
          </p:cNvPr>
          <p:cNvSpPr/>
          <p:nvPr/>
        </p:nvSpPr>
        <p:spPr>
          <a:xfrm>
            <a:off x="85724" y="973665"/>
            <a:ext cx="772546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•Functions for determining scale:    </a:t>
            </a:r>
            <a:r>
              <a:rPr lang="en-US" sz="2400" i="1" dirty="0">
                <a:highlight>
                  <a:srgbClr val="00FF00"/>
                </a:highlight>
                <a:latin typeface="Calibri" panose="020F0502020204030204" pitchFamily="34" charset="0"/>
              </a:rPr>
              <a:t>f </a:t>
            </a:r>
            <a:r>
              <a:rPr lang="en-US" sz="2400" dirty="0">
                <a:highlight>
                  <a:srgbClr val="00FF00"/>
                </a:highlight>
                <a:latin typeface="Calibri" panose="020F0502020204030204" pitchFamily="34" charset="0"/>
              </a:rPr>
              <a:t>= Kernel * Image</a:t>
            </a:r>
          </a:p>
          <a:p>
            <a:endParaRPr lang="en-US" sz="2400" dirty="0">
              <a:highlight>
                <a:srgbClr val="00FF00"/>
              </a:highlight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• Choices of Kernels</a:t>
            </a:r>
          </a:p>
          <a:p>
            <a:pPr lvl="1"/>
            <a:br>
              <a:rPr lang="en-US" dirty="0"/>
            </a:br>
            <a:r>
              <a:rPr lang="en-US" dirty="0"/>
              <a:t>–Laplacian: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–Difference of Gaussians (</a:t>
            </a:r>
            <a:r>
              <a:rPr lang="en-US" dirty="0" err="1"/>
              <a:t>DoG</a:t>
            </a:r>
            <a:r>
              <a:rPr lang="en-US" dirty="0"/>
              <a:t>):</a:t>
            </a: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dirty="0"/>
              <a:t>Where G is the Gaussian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44120-EDDB-3640-B21B-3B2A097EA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864" y="2717838"/>
            <a:ext cx="4082167" cy="579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69C05-ADCC-044D-AAF7-ED434640D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864" y="4033851"/>
            <a:ext cx="3683907" cy="443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F13DC-83DB-3C4E-9375-3D5E3FAD5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6774" y="2100850"/>
            <a:ext cx="2965354" cy="23487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A89209-CE04-EA43-8662-D20C6ADE6370}"/>
              </a:ext>
            </a:extLst>
          </p:cNvPr>
          <p:cNvSpPr/>
          <p:nvPr/>
        </p:nvSpPr>
        <p:spPr>
          <a:xfrm>
            <a:off x="5532425" y="4575865"/>
            <a:ext cx="3394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Note: both kernels are invariant to </a:t>
            </a:r>
            <a:r>
              <a:rPr lang="en-US" i="1" dirty="0">
                <a:latin typeface="Helvetica" pitchFamily="2" charset="0"/>
              </a:rPr>
              <a:t>scale </a:t>
            </a:r>
            <a:r>
              <a:rPr lang="en-US" dirty="0">
                <a:latin typeface="Helvetica" pitchFamily="2" charset="0"/>
              </a:rPr>
              <a:t>and </a:t>
            </a:r>
            <a:r>
              <a:rPr lang="en-US" i="1" dirty="0">
                <a:latin typeface="Helvetica" pitchFamily="2" charset="0"/>
              </a:rPr>
              <a:t>rotation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22CAD5-4C54-8443-948A-802D89792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8408" y="5214093"/>
            <a:ext cx="2568726" cy="68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C6034-4FF1-8F47-A087-AA706329F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8772"/>
            <a:ext cx="9144000" cy="5140455"/>
          </a:xfrm>
          <a:prstGeom prst="rect">
            <a:avLst/>
          </a:prstGeom>
        </p:spPr>
      </p:pic>
      <p:sp>
        <p:nvSpPr>
          <p:cNvPr id="11" name="文本框 1">
            <a:extLst>
              <a:ext uri="{FF2B5EF4-FFF2-40B4-BE49-F238E27FC236}">
                <a16:creationId xmlns:a16="http://schemas.microsoft.com/office/drawing/2014/main" id="{D15501AC-D3B9-2843-B2CC-7F515CA713DC}"/>
              </a:ext>
            </a:extLst>
          </p:cNvPr>
          <p:cNvSpPr txBox="1"/>
          <p:nvPr/>
        </p:nvSpPr>
        <p:spPr>
          <a:xfrm>
            <a:off x="85724" y="129470"/>
            <a:ext cx="905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Scale Invariant Detection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4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Image matching: a challenging problem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E481C-B163-7E40-8989-6080AF886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16" y="1576346"/>
            <a:ext cx="3666670" cy="2742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0362E2-06DF-A449-8BC3-04AC7EB24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488" y="936281"/>
            <a:ext cx="3137579" cy="41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3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Harder Case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C00C07-CDDF-DC4F-B1E8-F732B7EA1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1" y="1781327"/>
            <a:ext cx="3666670" cy="2742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17DF6-71B5-1442-A193-DA4EC467F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780" y="1765073"/>
            <a:ext cx="3941319" cy="27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Harder Still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F438A7-62BB-1D48-BB2E-A725D8D91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87" y="1290334"/>
            <a:ext cx="32512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A8C0BF-6571-B743-95B8-A68855B31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315" y="1290334"/>
            <a:ext cx="3251200" cy="3251200"/>
          </a:xfrm>
          <a:prstGeom prst="rect">
            <a:avLst/>
          </a:prstGeom>
        </p:spPr>
      </p:pic>
      <p:sp>
        <p:nvSpPr>
          <p:cNvPr id="10" name="文本框 15">
            <a:extLst>
              <a:ext uri="{FF2B5EF4-FFF2-40B4-BE49-F238E27FC236}">
                <a16:creationId xmlns:a16="http://schemas.microsoft.com/office/drawing/2014/main" id="{0F53500A-67E8-044D-9404-6703E1CE937A}"/>
              </a:ext>
            </a:extLst>
          </p:cNvPr>
          <p:cNvSpPr txBox="1"/>
          <p:nvPr/>
        </p:nvSpPr>
        <p:spPr>
          <a:xfrm>
            <a:off x="3122746" y="4856012"/>
            <a:ext cx="3952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NASA Mars Rover Image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065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Answer Below (</a:t>
            </a:r>
            <a:r>
              <a:rPr lang="en-US" sz="32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Look for tiny colored squares</a:t>
            </a:r>
            <a:r>
              <a:rPr lang="en-US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15">
            <a:extLst>
              <a:ext uri="{FF2B5EF4-FFF2-40B4-BE49-F238E27FC236}">
                <a16:creationId xmlns:a16="http://schemas.microsoft.com/office/drawing/2014/main" id="{0F53500A-67E8-044D-9404-6703E1CE937A}"/>
              </a:ext>
            </a:extLst>
          </p:cNvPr>
          <p:cNvSpPr txBox="1"/>
          <p:nvPr/>
        </p:nvSpPr>
        <p:spPr>
          <a:xfrm>
            <a:off x="1219200" y="4856012"/>
            <a:ext cx="5856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NASA Mars Rover images with SIFT feature matches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E334-F33A-B84A-8CBF-8E1E38785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91" y="1290334"/>
            <a:ext cx="32512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10295-EBF7-A24A-8A9E-D2D4D9852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885" y="129033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Motivation for using local features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902BDF-CDF1-D543-AEDB-776E87FC2BD6}"/>
              </a:ext>
            </a:extLst>
          </p:cNvPr>
          <p:cNvSpPr/>
          <p:nvPr/>
        </p:nvSpPr>
        <p:spPr>
          <a:xfrm>
            <a:off x="239486" y="903239"/>
            <a:ext cx="8229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Global representations have major limitations. Instead, describe and match only local regions</a:t>
            </a:r>
          </a:p>
          <a:p>
            <a:r>
              <a:rPr lang="en-US" sz="2400" dirty="0">
                <a:latin typeface="Helvetica" pitchFamily="2" charset="0"/>
              </a:rPr>
              <a:t>•</a:t>
            </a:r>
            <a:r>
              <a:rPr lang="en-US" sz="2400" dirty="0">
                <a:latin typeface="Calibri" panose="020F0502020204030204" pitchFamily="34" charset="0"/>
              </a:rPr>
              <a:t>Increased robustness to</a:t>
            </a: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Occlusions</a:t>
            </a: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400" dirty="0">
                <a:latin typeface="Helvetica" pitchFamily="2" charset="0"/>
              </a:rPr>
              <a:t>–</a:t>
            </a:r>
            <a:r>
              <a:rPr lang="en-US" sz="2400" dirty="0">
                <a:latin typeface="Calibri" panose="020F0502020204030204" pitchFamily="34" charset="0"/>
              </a:rPr>
              <a:t>Articulation</a:t>
            </a: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–Intra-category variations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337DD-6784-9F4E-9AC9-601C72DB4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552" y="2138142"/>
            <a:ext cx="1518249" cy="1242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435650-62D5-FC42-8EE6-0A2C62CC8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6552" y="3507678"/>
            <a:ext cx="2616426" cy="1538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05E5B4-1AA4-5B4D-A895-114FBB969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047" y="4644628"/>
            <a:ext cx="3059969" cy="13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6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7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General Approach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15">
            <a:extLst>
              <a:ext uri="{FF2B5EF4-FFF2-40B4-BE49-F238E27FC236}">
                <a16:creationId xmlns:a16="http://schemas.microsoft.com/office/drawing/2014/main" id="{0F53500A-67E8-044D-9404-6703E1CE937A}"/>
              </a:ext>
            </a:extLst>
          </p:cNvPr>
          <p:cNvSpPr txBox="1"/>
          <p:nvPr/>
        </p:nvSpPr>
        <p:spPr>
          <a:xfrm>
            <a:off x="342173" y="806450"/>
            <a:ext cx="845965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Find a set of distinctive key-points </a:t>
            </a:r>
            <a:endParaRPr lang="en-US" sz="2000" dirty="0"/>
          </a:p>
          <a:p>
            <a:r>
              <a:rPr lang="en-US" sz="2000" b="1" dirty="0"/>
              <a:t>3. Extract and normalize the region content  </a:t>
            </a:r>
            <a:endParaRPr lang="en-US" sz="2000" dirty="0"/>
          </a:p>
          <a:p>
            <a:r>
              <a:rPr lang="en-US" sz="2000" b="1" dirty="0"/>
              <a:t>2. Define a region around each </a:t>
            </a:r>
            <a:r>
              <a:rPr lang="en-US" sz="2000" b="1" dirty="0" err="1"/>
              <a:t>keypoint</a:t>
            </a:r>
            <a:endParaRPr lang="en-US" sz="2000" dirty="0"/>
          </a:p>
          <a:p>
            <a:r>
              <a:rPr lang="en-US" sz="2000" b="1" dirty="0"/>
              <a:t>4. Compute a local descriptor from the normalized region</a:t>
            </a:r>
            <a:endParaRPr lang="en-US" sz="2000" dirty="0"/>
          </a:p>
          <a:p>
            <a:r>
              <a:rPr lang="en-US" sz="2000" b="1" dirty="0"/>
              <a:t>5. Match local descriptors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6FBD3-D422-4B49-B874-967FE3C39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600" y="2171931"/>
            <a:ext cx="4523202" cy="37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1320</TotalTime>
  <Words>907</Words>
  <Application>Microsoft Macintosh PowerPoint</Application>
  <PresentationFormat>On-screen Show (4:3)</PresentationFormat>
  <Paragraphs>191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等线</vt:lpstr>
      <vt:lpstr>隶书</vt:lpstr>
      <vt:lpstr>华文新魏</vt:lpstr>
      <vt:lpstr>Arial</vt:lpstr>
      <vt:lpstr>Calibri</vt:lpstr>
      <vt:lpstr>Calibri Light</vt:lpstr>
      <vt:lpstr>Helvetica</vt:lpstr>
      <vt:lpstr>Office 主题​​</vt:lpstr>
      <vt:lpstr>默认设计模板</vt:lpstr>
      <vt:lpstr>Lecture 5:  Finding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黄晓</dc:creator>
  <cp:lastModifiedBy>Su Jingyong</cp:lastModifiedBy>
  <cp:revision>279</cp:revision>
  <dcterms:created xsi:type="dcterms:W3CDTF">2019-04-16T10:54:00Z</dcterms:created>
  <dcterms:modified xsi:type="dcterms:W3CDTF">2022-04-22T07:02:13Z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